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7"/>
  </p:notesMasterIdLst>
  <p:sldIdLst>
    <p:sldId id="256" r:id="rId2"/>
    <p:sldId id="258" r:id="rId3"/>
    <p:sldId id="259" r:id="rId4"/>
    <p:sldId id="262" r:id="rId5"/>
    <p:sldId id="263" r:id="rId6"/>
    <p:sldId id="276" r:id="rId7"/>
    <p:sldId id="273" r:id="rId8"/>
    <p:sldId id="287" r:id="rId9"/>
    <p:sldId id="264" r:id="rId10"/>
    <p:sldId id="265" r:id="rId11"/>
    <p:sldId id="279" r:id="rId12"/>
    <p:sldId id="286" r:id="rId13"/>
    <p:sldId id="281" r:id="rId14"/>
    <p:sldId id="284" r:id="rId15"/>
    <p:sldId id="285" r:id="rId1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ExtraBold" panose="00000900000000000000" pitchFamily="2" charset="0"/>
      <p:bold r:id="rId22"/>
      <p:boldItalic r:id="rId23"/>
    </p:embeddedFont>
    <p:embeddedFont>
      <p:font typeface="Montserrat ExtraLight" panose="000003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0E0E5F-A6B5-45D4-9408-CAA969CC900B}">
  <a:tblStyle styleId="{2E0E0E5F-A6B5-45D4-9408-CAA969CC90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0478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207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2e83dc3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62e83dc3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60" r:id="rId5"/>
    <p:sldLayoutId id="2147483661" r:id="rId6"/>
    <p:sldLayoutId id="2147483663" r:id="rId7"/>
    <p:sldLayoutId id="2147483669" r:id="rId8"/>
    <p:sldLayoutId id="214748367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706514" y="1878254"/>
            <a:ext cx="5730971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HOMEFORECAST AI</a:t>
            </a:r>
            <a:br>
              <a:rPr lang="en" dirty="0"/>
            </a:br>
            <a:r>
              <a:rPr lang="en" sz="2400" dirty="0"/>
              <a:t>SISTEMA DE PREDICCIÓN DE PRECIO DE VIVIENDAS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1706514" y="2810262"/>
            <a:ext cx="5730971" cy="920627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Mario Antonio </a:t>
            </a:r>
            <a:r>
              <a:rPr lang="en-US" sz="1800" b="0" dirty="0" err="1">
                <a:latin typeface="Montserrat ExtraLight"/>
                <a:ea typeface="Montserrat ExtraLight"/>
                <a:cs typeface="Montserrat ExtraLight"/>
                <a:sym typeface="Montserrat ExtraLight"/>
              </a:rPr>
              <a:t>Lazarte</a:t>
            </a:r>
            <a:r>
              <a:rPr lang="en-US" sz="18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 Vega</a:t>
            </a:r>
            <a:br>
              <a:rPr lang="en-US" sz="18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en-US" sz="18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David Ariel </a:t>
            </a:r>
            <a:r>
              <a:rPr lang="en-US" sz="1800" b="0" dirty="0" err="1">
                <a:latin typeface="Montserrat ExtraLight"/>
                <a:ea typeface="Montserrat ExtraLight"/>
                <a:cs typeface="Montserrat ExtraLight"/>
                <a:sym typeface="Montserrat ExtraLight"/>
              </a:rPr>
              <a:t>Calvi</a:t>
            </a:r>
            <a:r>
              <a:rPr lang="en-US" sz="18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 Arce</a:t>
            </a:r>
            <a:br>
              <a:rPr lang="en-US" sz="18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en-US" sz="18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Jaider Alejandro Pinto Ribera</a:t>
            </a:r>
            <a:endParaRPr sz="18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>
            <a:cxnSpLocks/>
          </p:cNvCxnSpPr>
          <p:nvPr/>
        </p:nvCxnSpPr>
        <p:spPr>
          <a:xfrm>
            <a:off x="3164373" y="260622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/>
              <a:t>DATASET LIMPIO</a:t>
            </a:r>
            <a:endParaRPr/>
          </a:p>
        </p:txBody>
      </p:sp>
      <p:pic>
        <p:nvPicPr>
          <p:cNvPr id="174" name="Google Shape;1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200" y="1268860"/>
            <a:ext cx="6961475" cy="303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159;p18">
            <a:extLst>
              <a:ext uri="{FF2B5EF4-FFF2-40B4-BE49-F238E27FC236}">
                <a16:creationId xmlns:a16="http://schemas.microsoft.com/office/drawing/2014/main" id="{AE5DD386-6A71-DDDC-8A69-ECBB2D1FAF58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F8E97E-52F7-B550-80AD-EA31C65C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99" y="445025"/>
            <a:ext cx="5805201" cy="941400"/>
          </a:xfrm>
        </p:spPr>
        <p:txBody>
          <a:bodyPr/>
          <a:lstStyle/>
          <a:p>
            <a:r>
              <a:rPr lang="en-US" dirty="0"/>
              <a:t>APLICACIÓN DE LA VALIDACIÓN CRUZADA K-FOLD</a:t>
            </a:r>
            <a:endParaRPr lang="es-ES" dirty="0"/>
          </a:p>
        </p:txBody>
      </p:sp>
      <p:sp>
        <p:nvSpPr>
          <p:cNvPr id="6" name="Google Shape;2180;p69">
            <a:extLst>
              <a:ext uri="{FF2B5EF4-FFF2-40B4-BE49-F238E27FC236}">
                <a16:creationId xmlns:a16="http://schemas.microsoft.com/office/drawing/2014/main" id="{2D0B3D0C-3542-E1FD-7E71-D2D807A0A0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498" y="1451807"/>
            <a:ext cx="6089319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Montserrat ExtraBold" panose="00000900000000000000" pitchFamily="2" charset="0"/>
              </a:rPr>
              <a:t>¿QUÉ ES LA VALIDACIÓN CRUZADA K-FOLD?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uFill>
                <a:noFill/>
              </a:uFill>
              <a:latin typeface="Montserrat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* La validación cruzada de K-Fold es una técnica utilizada en el campo del aprendizaje automático para evaluar la capacidad de un modelo para generalizar a nuevos datos.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rgbClr val="D1D5DB"/>
              </a:solidFill>
              <a:uFill>
                <a:noFill/>
              </a:uFill>
              <a:latin typeface="Montserrat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* En la validación cruzada de K-Fold, el conjunto de datos se divide aleatoriamente en 'K' subconjuntos o "</a:t>
            </a:r>
            <a:r>
              <a:rPr lang="es-MX" b="0" i="0" dirty="0" err="1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folds</a:t>
            </a:r>
            <a:r>
              <a:rPr lang="es-MX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". Cada </a:t>
            </a:r>
            <a:r>
              <a:rPr lang="es-MX" b="0" i="0" dirty="0" err="1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fold</a:t>
            </a:r>
            <a:r>
              <a:rPr lang="es-MX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 sirve como un conjunto de prueba en un momento dado, mientras que los 'K-1' </a:t>
            </a:r>
            <a:r>
              <a:rPr lang="es-MX" b="0" i="0" dirty="0" err="1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folds</a:t>
            </a:r>
            <a:r>
              <a:rPr lang="es-MX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 restantes se utilizan para el entrenamiento. Este proceso se repite 'K' veces, con cada uno de los 'K' </a:t>
            </a:r>
            <a:r>
              <a:rPr lang="es-MX" b="0" i="0" dirty="0" err="1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folds</a:t>
            </a:r>
            <a:r>
              <a:rPr lang="es-MX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 utilizados exactamente una vez como conjunto de prueba.</a:t>
            </a:r>
            <a:endParaRPr dirty="0">
              <a:uFill>
                <a:noFill/>
              </a:uFill>
              <a:latin typeface="Montserrat" panose="00000500000000000000" pitchFamily="2" charset="0"/>
            </a:endParaRPr>
          </a:p>
        </p:txBody>
      </p:sp>
      <p:cxnSp>
        <p:nvCxnSpPr>
          <p:cNvPr id="3" name="Google Shape;172;p39">
            <a:extLst>
              <a:ext uri="{FF2B5EF4-FFF2-40B4-BE49-F238E27FC236}">
                <a16:creationId xmlns:a16="http://schemas.microsoft.com/office/drawing/2014/main" id="{3F69EB11-ACB6-28D4-30A4-655B2A1D02A3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293486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807871" y="130973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188457" y="2241800"/>
            <a:ext cx="2503099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PREVENCIÓN DEL SOBREAJUSTE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188457" y="2809881"/>
            <a:ext cx="2599508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Al validar el modelo en diferentes subconjuntos de datos, se reduce el riesgo de que el modelo esté demasiado ajustado a un conjunto específico de datos de entrenamiento.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5691562" y="2227648"/>
            <a:ext cx="2368214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dirty="0"/>
              <a:t>RESULTADOS MÁS EXACTOS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5787965" y="2776048"/>
            <a:ext cx="2368214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D1D5DB"/>
                </a:solidFill>
                <a:latin typeface="Montserrat" panose="00000500000000000000" pitchFamily="2" charset="0"/>
              </a:rPr>
              <a:t>Promediando </a:t>
            </a:r>
            <a:r>
              <a:rPr lang="es-MX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los resultados de 'K' iteraciones, se obtiene una estimación más confiable del rendimiento del modelo,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702901" y="2241800"/>
            <a:ext cx="2380589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dirty="0"/>
              <a:t>EFICIENCIA EN EL USO DE DATOS</a:t>
            </a:r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807870" y="2737559"/>
            <a:ext cx="2170653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-MX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K-</a:t>
            </a:r>
            <a:r>
              <a:rPr lang="es-MX" b="0" i="0" dirty="0" err="1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Fold</a:t>
            </a:r>
            <a:r>
              <a:rPr lang="es-MX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 aprovecha todo el conjunto de datos para ambos propósitos, lo cual es especialmente útil cuando los datos son limitados.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297918" y="130973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5787965" y="130973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642771" y="208519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132821" y="208519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622871" y="2091726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0;p39">
            <a:extLst>
              <a:ext uri="{FF2B5EF4-FFF2-40B4-BE49-F238E27FC236}">
                <a16:creationId xmlns:a16="http://schemas.microsoft.com/office/drawing/2014/main" id="{00B4C634-D78D-E73D-4A46-07270D42F5DC}"/>
              </a:ext>
            </a:extLst>
          </p:cNvPr>
          <p:cNvSpPr txBox="1">
            <a:spLocks/>
          </p:cNvSpPr>
          <p:nvPr/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PARA QUE SIRVE LA VALIDACIÓN CRUZADA K-FOLD</a:t>
            </a:r>
            <a:endParaRPr lang="es-US" dirty="0">
              <a:solidFill>
                <a:schemeClr val="accent1"/>
              </a:solidFill>
            </a:endParaRPr>
          </a:p>
        </p:txBody>
      </p:sp>
      <p:cxnSp>
        <p:nvCxnSpPr>
          <p:cNvPr id="3" name="Google Shape;172;p39">
            <a:extLst>
              <a:ext uri="{FF2B5EF4-FFF2-40B4-BE49-F238E27FC236}">
                <a16:creationId xmlns:a16="http://schemas.microsoft.com/office/drawing/2014/main" id="{236D9894-3B81-CCF1-0597-BCA057E8C5E9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482269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446316-345C-23D1-7370-7C203E6B0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817" y="421820"/>
            <a:ext cx="4629300" cy="941400"/>
          </a:xfrm>
        </p:spPr>
        <p:txBody>
          <a:bodyPr/>
          <a:lstStyle/>
          <a:p>
            <a:r>
              <a:rPr lang="en-US" dirty="0"/>
              <a:t>COMPARACIÓN DE NUESTROS MODELOS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99462C-EB31-F129-12B3-352C361CF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3524" y="1035945"/>
            <a:ext cx="2631693" cy="1535805"/>
          </a:xfrm>
        </p:spPr>
        <p:txBody>
          <a:bodyPr/>
          <a:lstStyle/>
          <a:p>
            <a:pPr marL="139700" indent="0">
              <a:buNone/>
            </a:pPr>
            <a:r>
              <a:rPr lang="es-ES" dirty="0"/>
              <a:t>En este gráfico estamos comparando el </a:t>
            </a:r>
            <a:r>
              <a:rPr lang="es-BO" dirty="0"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R² de los 4  modelos, el cual nos da un parámetro de cuanto nuestros resultados predichos se acercan a los valores reales</a:t>
            </a:r>
            <a:endParaRPr lang="es-ES" dirty="0">
              <a:latin typeface="Montserrat" panose="00000500000000000000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5813C4-22D8-2199-8C5B-9E010E30E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8"/>
          <a:stretch/>
        </p:blipFill>
        <p:spPr bwMode="auto">
          <a:xfrm>
            <a:off x="609817" y="1745046"/>
            <a:ext cx="4573120" cy="264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6152133-EDA6-FE43-FBDE-43DB4097AB48}"/>
              </a:ext>
            </a:extLst>
          </p:cNvPr>
          <p:cNvSpPr txBox="1">
            <a:spLocks/>
          </p:cNvSpPr>
          <p:nvPr/>
        </p:nvSpPr>
        <p:spPr>
          <a:xfrm>
            <a:off x="3059974" y="2748257"/>
            <a:ext cx="820271" cy="31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buFont typeface="Montserrat"/>
              <a:buNone/>
            </a:pPr>
            <a:r>
              <a:rPr lang="en-US" sz="1000" dirty="0"/>
              <a:t>0.5064</a:t>
            </a:r>
            <a:endParaRPr lang="es-ES" sz="1000" dirty="0">
              <a:latin typeface="Montserrat" panose="00000500000000000000" pitchFamily="2" charset="0"/>
            </a:endParaRP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5A56456A-5BDE-F299-F5E1-2B7A99553608}"/>
              </a:ext>
            </a:extLst>
          </p:cNvPr>
          <p:cNvSpPr txBox="1">
            <a:spLocks/>
          </p:cNvSpPr>
          <p:nvPr/>
        </p:nvSpPr>
        <p:spPr>
          <a:xfrm>
            <a:off x="2119249" y="1999705"/>
            <a:ext cx="820271" cy="31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buFont typeface="Montserrat"/>
              <a:buNone/>
            </a:pPr>
            <a:r>
              <a:rPr lang="en-US" sz="1000" dirty="0"/>
              <a:t>0.8100</a:t>
            </a:r>
            <a:endParaRPr lang="es-ES" sz="1000" dirty="0">
              <a:latin typeface="Montserrat" panose="00000500000000000000" pitchFamily="2" charset="0"/>
            </a:endParaRP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E4B0FA56-DA4B-33BA-14FD-051A8108F7DA}"/>
              </a:ext>
            </a:extLst>
          </p:cNvPr>
          <p:cNvSpPr txBox="1">
            <a:spLocks/>
          </p:cNvSpPr>
          <p:nvPr/>
        </p:nvSpPr>
        <p:spPr>
          <a:xfrm>
            <a:off x="1209332" y="2748257"/>
            <a:ext cx="820271" cy="31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buFont typeface="Montserrat"/>
              <a:buNone/>
            </a:pPr>
            <a:r>
              <a:rPr lang="en-US" sz="1000" dirty="0"/>
              <a:t>0.5105</a:t>
            </a:r>
            <a:endParaRPr lang="es-ES" sz="1000" dirty="0">
              <a:latin typeface="Montserrat" panose="00000500000000000000" pitchFamily="2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770762B8-3C74-B762-657A-703A2F40382D}"/>
              </a:ext>
            </a:extLst>
          </p:cNvPr>
          <p:cNvSpPr txBox="1">
            <a:spLocks/>
          </p:cNvSpPr>
          <p:nvPr/>
        </p:nvSpPr>
        <p:spPr>
          <a:xfrm>
            <a:off x="3964857" y="2508698"/>
            <a:ext cx="820271" cy="31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buFont typeface="Montserrat"/>
              <a:buNone/>
            </a:pPr>
            <a:r>
              <a:rPr lang="en-US" sz="1000" dirty="0"/>
              <a:t>0.6004</a:t>
            </a:r>
            <a:endParaRPr lang="es-ES" sz="1000" dirty="0">
              <a:latin typeface="Montserrat" panose="00000500000000000000" pitchFamily="2" charset="0"/>
            </a:endParaRPr>
          </a:p>
        </p:txBody>
      </p:sp>
      <p:cxnSp>
        <p:nvCxnSpPr>
          <p:cNvPr id="4" name="Google Shape;172;p39">
            <a:extLst>
              <a:ext uri="{FF2B5EF4-FFF2-40B4-BE49-F238E27FC236}">
                <a16:creationId xmlns:a16="http://schemas.microsoft.com/office/drawing/2014/main" id="{40F13D14-D647-03B8-E43B-809478782E6B}"/>
              </a:ext>
            </a:extLst>
          </p:cNvPr>
          <p:cNvCxnSpPr/>
          <p:nvPr/>
        </p:nvCxnSpPr>
        <p:spPr>
          <a:xfrm>
            <a:off x="693095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217316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4;p44">
            <a:extLst>
              <a:ext uri="{FF2B5EF4-FFF2-40B4-BE49-F238E27FC236}">
                <a16:creationId xmlns:a16="http://schemas.microsoft.com/office/drawing/2014/main" id="{EA76ACAC-CA4F-2919-3AB1-2C4FE8871EC7}"/>
              </a:ext>
            </a:extLst>
          </p:cNvPr>
          <p:cNvSpPr txBox="1">
            <a:spLocks/>
          </p:cNvSpPr>
          <p:nvPr/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s-US" dirty="0">
                <a:solidFill>
                  <a:schemeClr val="accent1"/>
                </a:solidFill>
              </a:rPr>
              <a:t>RECOMENDACIONES</a:t>
            </a:r>
          </a:p>
        </p:txBody>
      </p:sp>
      <p:cxnSp>
        <p:nvCxnSpPr>
          <p:cNvPr id="12" name="Google Shape;216;p44">
            <a:extLst>
              <a:ext uri="{FF2B5EF4-FFF2-40B4-BE49-F238E27FC236}">
                <a16:creationId xmlns:a16="http://schemas.microsoft.com/office/drawing/2014/main" id="{52B3BD27-01E5-8F9F-00A1-3B75EA7E03B2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B0E76D9-DE55-326B-B0CF-4EAD73C71033}"/>
              </a:ext>
            </a:extLst>
          </p:cNvPr>
          <p:cNvSpPr txBox="1"/>
          <p:nvPr/>
        </p:nvSpPr>
        <p:spPr>
          <a:xfrm>
            <a:off x="938500" y="1663809"/>
            <a:ext cx="71800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- </a:t>
            </a:r>
            <a:r>
              <a:rPr lang="en-US" dirty="0" err="1">
                <a:solidFill>
                  <a:schemeClr val="lt1"/>
                </a:solidFill>
                <a:latin typeface="Montserrat"/>
                <a:sym typeface="Montserrat"/>
              </a:rPr>
              <a:t>Uso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 de </a:t>
            </a:r>
            <a:r>
              <a:rPr lang="en-US" dirty="0" err="1">
                <a:solidFill>
                  <a:schemeClr val="lt1"/>
                </a:solidFill>
                <a:latin typeface="Montserrat"/>
                <a:sym typeface="Montserrat"/>
              </a:rPr>
              <a:t>modelos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Montserrat"/>
                <a:sym typeface="Montserrat"/>
              </a:rPr>
              <a:t>mucho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Montserrat"/>
                <a:sym typeface="Montserrat"/>
              </a:rPr>
              <a:t>más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Montserrat"/>
                <a:sym typeface="Montserrat"/>
              </a:rPr>
              <a:t>complejos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 de </a:t>
            </a:r>
            <a:r>
              <a:rPr lang="en-US" dirty="0" err="1">
                <a:solidFill>
                  <a:schemeClr val="lt1"/>
                </a:solidFill>
                <a:latin typeface="Montserrat"/>
                <a:sym typeface="Montserrat"/>
              </a:rPr>
              <a:t>aprendizaje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 profundo.</a:t>
            </a:r>
          </a:p>
          <a:p>
            <a:endParaRPr lang="en-US" dirty="0">
              <a:solidFill>
                <a:schemeClr val="lt1"/>
              </a:solidFill>
              <a:latin typeface="Montserrat"/>
              <a:sym typeface="Montserrat"/>
            </a:endParaRPr>
          </a:p>
          <a:p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- </a:t>
            </a:r>
            <a:r>
              <a:rPr lang="en-US" dirty="0" err="1">
                <a:solidFill>
                  <a:schemeClr val="lt1"/>
                </a:solidFill>
                <a:latin typeface="Montserrat"/>
                <a:sym typeface="Montserrat"/>
              </a:rPr>
              <a:t>Exploración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Montserrat"/>
                <a:sym typeface="Montserrat"/>
              </a:rPr>
              <a:t>más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 a </a:t>
            </a:r>
            <a:r>
              <a:rPr lang="en-US" dirty="0" err="1">
                <a:solidFill>
                  <a:schemeClr val="lt1"/>
                </a:solidFill>
                <a:latin typeface="Montserrat"/>
                <a:sym typeface="Montserrat"/>
              </a:rPr>
              <a:t>detalle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 de hiperparámetros.</a:t>
            </a:r>
          </a:p>
          <a:p>
            <a:endParaRPr lang="en-US" dirty="0">
              <a:solidFill>
                <a:schemeClr val="lt1"/>
              </a:solidFill>
              <a:latin typeface="Montserrat"/>
              <a:sym typeface="Montserrat"/>
            </a:endParaRPr>
          </a:p>
          <a:p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- </a:t>
            </a:r>
            <a:r>
              <a:rPr lang="en-US" dirty="0" err="1">
                <a:solidFill>
                  <a:schemeClr val="lt1"/>
                </a:solidFill>
                <a:latin typeface="Montserrat"/>
                <a:sym typeface="Montserrat"/>
              </a:rPr>
              <a:t>Integración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 de </a:t>
            </a:r>
            <a:r>
              <a:rPr lang="en-US" dirty="0" err="1">
                <a:solidFill>
                  <a:schemeClr val="lt1"/>
                </a:solidFill>
                <a:latin typeface="Montserrat"/>
                <a:sym typeface="Montserrat"/>
              </a:rPr>
              <a:t>nuevos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Montserrat"/>
                <a:sym typeface="Montserrat"/>
              </a:rPr>
              <a:t>datos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Montserrat"/>
                <a:sym typeface="Montserrat"/>
              </a:rPr>
              <a:t>utilizando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Montserrat"/>
                <a:sym typeface="Montserrat"/>
              </a:rPr>
              <a:t>técnicas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 de </a:t>
            </a:r>
            <a:r>
              <a:rPr lang="en-US" dirty="0" err="1">
                <a:solidFill>
                  <a:schemeClr val="lt1"/>
                </a:solidFill>
                <a:latin typeface="Montserrat"/>
                <a:sym typeface="Montserrat"/>
              </a:rPr>
              <a:t>minería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 de </a:t>
            </a:r>
            <a:r>
              <a:rPr lang="en-US" dirty="0" err="1">
                <a:solidFill>
                  <a:schemeClr val="lt1"/>
                </a:solidFill>
                <a:latin typeface="Montserrat"/>
                <a:sym typeface="Montserrat"/>
              </a:rPr>
              <a:t>datos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.</a:t>
            </a:r>
          </a:p>
          <a:p>
            <a:endParaRPr lang="en-US" dirty="0">
              <a:solidFill>
                <a:schemeClr val="lt1"/>
              </a:solidFill>
              <a:latin typeface="Montserrat"/>
              <a:sym typeface="Montserrat"/>
            </a:endParaRPr>
          </a:p>
          <a:p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- </a:t>
            </a:r>
            <a:r>
              <a:rPr lang="en-US" dirty="0" err="1">
                <a:solidFill>
                  <a:schemeClr val="lt1"/>
                </a:solidFill>
                <a:latin typeface="Montserrat"/>
                <a:sym typeface="Montserrat"/>
              </a:rPr>
              <a:t>Maximizar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Montserrat"/>
                <a:sym typeface="Montserrat"/>
              </a:rPr>
              <a:t>el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Montserrat"/>
                <a:sym typeface="Montserrat"/>
              </a:rPr>
              <a:t>impacto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 del </a:t>
            </a:r>
            <a:r>
              <a:rPr lang="en-US" dirty="0" err="1">
                <a:solidFill>
                  <a:schemeClr val="lt1"/>
                </a:solidFill>
                <a:latin typeface="Montserrat"/>
                <a:sym typeface="Montserrat"/>
              </a:rPr>
              <a:t>estudio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Montserrat"/>
                <a:sym typeface="Montserrat"/>
              </a:rPr>
              <a:t>facilitando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 a </a:t>
            </a:r>
            <a:r>
              <a:rPr lang="en-US" dirty="0" err="1">
                <a:solidFill>
                  <a:schemeClr val="lt1"/>
                </a:solidFill>
                <a:latin typeface="Montserrat"/>
                <a:sym typeface="Montserrat"/>
              </a:rPr>
              <a:t>los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Montserrat"/>
                <a:sym typeface="Montserrat"/>
              </a:rPr>
              <a:t>usuarios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Montserrat"/>
                <a:sym typeface="Montserrat"/>
              </a:rPr>
              <a:t>el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Montserrat"/>
                <a:sym typeface="Montserrat"/>
              </a:rPr>
              <a:t>acceso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 a las </a:t>
            </a:r>
            <a:r>
              <a:rPr lang="en-US" dirty="0" err="1">
                <a:solidFill>
                  <a:schemeClr val="lt1"/>
                </a:solidFill>
                <a:latin typeface="Montserrat"/>
                <a:sym typeface="Montserrat"/>
              </a:rPr>
              <a:t>predicciones</a:t>
            </a:r>
            <a:endParaRPr lang="es-ES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71916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32B22B-7B7C-9D47-7D4E-83D16AB1C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3186900" cy="391594"/>
          </a:xfrm>
        </p:spPr>
        <p:txBody>
          <a:bodyPr/>
          <a:lstStyle/>
          <a:p>
            <a:pPr marL="139700" indent="0" algn="ctr">
              <a:buNone/>
            </a:pPr>
            <a:r>
              <a:rPr lang="en-US" dirty="0">
                <a:latin typeface="Montserrat ExtraBold" panose="00000900000000000000" pitchFamily="2" charset="0"/>
              </a:rPr>
              <a:t>CONCLUSIONES GENERALES</a:t>
            </a:r>
            <a:endParaRPr lang="es-ES" dirty="0">
              <a:latin typeface="Montserrat ExtraBold" panose="00000900000000000000" pitchFamily="2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2D8232-90B2-0133-79D9-E4931DF0534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37525" y="1659276"/>
            <a:ext cx="3186900" cy="391594"/>
          </a:xfrm>
        </p:spPr>
        <p:txBody>
          <a:bodyPr/>
          <a:lstStyle/>
          <a:p>
            <a:pPr marL="139700" indent="0" algn="ctr">
              <a:buNone/>
            </a:pPr>
            <a:r>
              <a:rPr lang="en-US" dirty="0">
                <a:latin typeface="Montserrat ExtraBold" panose="00000900000000000000" pitchFamily="2" charset="0"/>
              </a:rPr>
              <a:t>CONCLUSIÓN DE OBJETIVOS</a:t>
            </a:r>
            <a:endParaRPr lang="es-ES" dirty="0">
              <a:latin typeface="Montserrat ExtraBold" panose="00000900000000000000" pitchFamily="2" charset="0"/>
            </a:endParaRPr>
          </a:p>
        </p:txBody>
      </p:sp>
      <p:sp>
        <p:nvSpPr>
          <p:cNvPr id="7" name="Google Shape;214;p44">
            <a:extLst>
              <a:ext uri="{FF2B5EF4-FFF2-40B4-BE49-F238E27FC236}">
                <a16:creationId xmlns:a16="http://schemas.microsoft.com/office/drawing/2014/main" id="{DC086B94-8F7B-E5D2-C954-45C05DF3713B}"/>
              </a:ext>
            </a:extLst>
          </p:cNvPr>
          <p:cNvSpPr txBox="1">
            <a:spLocks/>
          </p:cNvSpPr>
          <p:nvPr/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s-US" dirty="0">
                <a:solidFill>
                  <a:schemeClr val="accent1"/>
                </a:solidFill>
              </a:rPr>
              <a:t>CONCLUSIONES</a:t>
            </a:r>
          </a:p>
        </p:txBody>
      </p:sp>
      <p:cxnSp>
        <p:nvCxnSpPr>
          <p:cNvPr id="8" name="Google Shape;216;p44">
            <a:extLst>
              <a:ext uri="{FF2B5EF4-FFF2-40B4-BE49-F238E27FC236}">
                <a16:creationId xmlns:a16="http://schemas.microsoft.com/office/drawing/2014/main" id="{4ADD15B4-DCD6-35EC-E8E5-A5AF372BF6EE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00A88C08-5AC7-B59C-E5F2-47F956456226}"/>
              </a:ext>
            </a:extLst>
          </p:cNvPr>
          <p:cNvSpPr txBox="1">
            <a:spLocks/>
          </p:cNvSpPr>
          <p:nvPr/>
        </p:nvSpPr>
        <p:spPr>
          <a:xfrm>
            <a:off x="491900" y="2050869"/>
            <a:ext cx="4080100" cy="128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Proyecto </a:t>
            </a:r>
            <a:r>
              <a:rPr lang="en-US" dirty="0" err="1">
                <a:latin typeface="Montserrat" panose="00000500000000000000" pitchFamily="2" charset="0"/>
              </a:rPr>
              <a:t>concluído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en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su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totalidad</a:t>
            </a:r>
            <a:r>
              <a:rPr lang="en-US" dirty="0">
                <a:latin typeface="Montserrat" panose="00000500000000000000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Montserrat" panose="00000500000000000000" pitchFamily="2" charset="0"/>
              </a:rPr>
              <a:t>Sustentamos</a:t>
            </a:r>
            <a:r>
              <a:rPr lang="en-US" dirty="0">
                <a:latin typeface="Montserrat" panose="00000500000000000000" pitchFamily="2" charset="0"/>
              </a:rPr>
              <a:t> que es </a:t>
            </a:r>
            <a:r>
              <a:rPr lang="en-US" dirty="0" err="1">
                <a:latin typeface="Montserrat" panose="00000500000000000000" pitchFamily="2" charset="0"/>
              </a:rPr>
              <a:t>una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herramienta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muy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valiosa</a:t>
            </a:r>
            <a:r>
              <a:rPr lang="en-US" dirty="0">
                <a:latin typeface="Montserrat" panose="00000500000000000000" pitchFamily="2" charset="0"/>
              </a:rPr>
              <a:t> para la </a:t>
            </a:r>
            <a:r>
              <a:rPr lang="en-US" dirty="0" err="1">
                <a:latin typeface="Montserrat" panose="00000500000000000000" pitchFamily="2" charset="0"/>
              </a:rPr>
              <a:t>comunidad</a:t>
            </a:r>
            <a:r>
              <a:rPr lang="en-US" dirty="0">
                <a:latin typeface="Montserrat" panose="00000500000000000000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Montserrat" panose="00000500000000000000" pitchFamily="2" charset="0"/>
              </a:rPr>
              <a:t>Comprendimos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como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funciona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el</a:t>
            </a:r>
            <a:r>
              <a:rPr lang="en-US" dirty="0">
                <a:latin typeface="Montserrat" panose="00000500000000000000" pitchFamily="2" charset="0"/>
              </a:rPr>
              <a:t> mercado </a:t>
            </a:r>
            <a:r>
              <a:rPr lang="en-US" dirty="0" err="1">
                <a:latin typeface="Montserrat" panose="00000500000000000000" pitchFamily="2" charset="0"/>
              </a:rPr>
              <a:t>inmobiliario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en</a:t>
            </a:r>
            <a:r>
              <a:rPr lang="en-US" dirty="0">
                <a:latin typeface="Montserrat" panose="00000500000000000000" pitchFamily="2" charset="0"/>
              </a:rPr>
              <a:t> la region</a:t>
            </a:r>
            <a:r>
              <a:rPr lang="en-US" sz="1800" dirty="0"/>
              <a:t>.</a:t>
            </a:r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1EAA886E-121D-29A7-3715-9DDD251A86C0}"/>
              </a:ext>
            </a:extLst>
          </p:cNvPr>
          <p:cNvSpPr txBox="1">
            <a:spLocks/>
          </p:cNvSpPr>
          <p:nvPr/>
        </p:nvSpPr>
        <p:spPr>
          <a:xfrm>
            <a:off x="4663440" y="2050869"/>
            <a:ext cx="3935070" cy="391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Montserrat" panose="00000500000000000000" pitchFamily="2" charset="0"/>
              </a:rPr>
              <a:t>Recopilamos</a:t>
            </a:r>
            <a:r>
              <a:rPr lang="en-US" dirty="0">
                <a:latin typeface="Montserrat" panose="00000500000000000000" pitchFamily="2" charset="0"/>
              </a:rPr>
              <a:t> y </a:t>
            </a:r>
            <a:r>
              <a:rPr lang="en-US" dirty="0" err="1">
                <a:latin typeface="Montserrat" panose="00000500000000000000" pitchFamily="2" charset="0"/>
              </a:rPr>
              <a:t>preparamos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el</a:t>
            </a:r>
            <a:r>
              <a:rPr lang="en-US" dirty="0">
                <a:latin typeface="Montserrat" panose="00000500000000000000" pitchFamily="2" charset="0"/>
              </a:rPr>
              <a:t>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Montserrat" panose="00000500000000000000" pitchFamily="2" charset="0"/>
              </a:rPr>
              <a:t>Entrenamos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los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modelos</a:t>
            </a:r>
            <a:r>
              <a:rPr lang="en-US" dirty="0">
                <a:latin typeface="Montserrat" panose="00000500000000000000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Montserrat" panose="00000500000000000000" pitchFamily="2" charset="0"/>
              </a:rPr>
              <a:t>Evaluamos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el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desempeño</a:t>
            </a:r>
            <a:r>
              <a:rPr lang="en-US" dirty="0">
                <a:latin typeface="Montserrat" panose="00000500000000000000" pitchFamily="2" charset="0"/>
              </a:rPr>
              <a:t> de </a:t>
            </a:r>
            <a:r>
              <a:rPr lang="en-US" dirty="0" err="1">
                <a:latin typeface="Montserrat" panose="00000500000000000000" pitchFamily="2" charset="0"/>
              </a:rPr>
              <a:t>los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modelos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6310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807871" y="1705387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188463" y="2550262"/>
            <a:ext cx="2239153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dirty="0"/>
              <a:t>NECESIDAD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188457" y="3087275"/>
            <a:ext cx="2239153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dirty="0"/>
              <a:t>No hay tecnologías que nos proporcionen herramientas para la predicción y cálculo de precios de inmuebles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5691562" y="2571750"/>
            <a:ext cx="2368214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dirty="0"/>
              <a:t>VARIACIÓN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5691562" y="3101427"/>
            <a:ext cx="2368214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dirty="0"/>
              <a:t>Estudios revelan el gran Boom del movimiento inmobiliario y una variación constante de precios en LATAM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807868" y="257175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dirty="0"/>
              <a:t>CRECIMIENTO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807871" y="3116383"/>
            <a:ext cx="2066994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-MX" dirty="0"/>
              <a:t>El sector inmobiliario cada vez está abarcando más áreas como la tecnología.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297918" y="1705387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5787965" y="1706071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642771" y="248084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132821" y="248084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622871" y="248737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0;p39">
            <a:extLst>
              <a:ext uri="{FF2B5EF4-FFF2-40B4-BE49-F238E27FC236}">
                <a16:creationId xmlns:a16="http://schemas.microsoft.com/office/drawing/2014/main" id="{00B4C634-D78D-E73D-4A46-07270D42F5DC}"/>
              </a:ext>
            </a:extLst>
          </p:cNvPr>
          <p:cNvSpPr txBox="1">
            <a:spLocks/>
          </p:cNvSpPr>
          <p:nvPr/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s-US" dirty="0">
                <a:solidFill>
                  <a:schemeClr val="tx2"/>
                </a:solidFill>
              </a:rPr>
              <a:t>PROBLEMÁTICA</a:t>
            </a:r>
          </a:p>
        </p:txBody>
      </p:sp>
      <p:cxnSp>
        <p:nvCxnSpPr>
          <p:cNvPr id="3" name="Google Shape;172;p39">
            <a:extLst>
              <a:ext uri="{FF2B5EF4-FFF2-40B4-BE49-F238E27FC236}">
                <a16:creationId xmlns:a16="http://schemas.microsoft.com/office/drawing/2014/main" id="{236D9894-3B81-CCF1-0597-BCA057E8C5E9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144050" y="1529624"/>
            <a:ext cx="4648271" cy="1608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0" i="0" dirty="0">
                <a:solidFill>
                  <a:srgbClr val="D1D5DB"/>
                </a:solidFill>
                <a:effectLst/>
                <a:latin typeface="Söhne"/>
              </a:rPr>
              <a:t>¿Es posible usar un modelo predictivo para estimar precios de viviendas de manera precisa y confiable?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498085" y="3314719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dirty="0"/>
              <a:t>Lo veremos a continuación…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dirty="0">
                <a:solidFill>
                  <a:schemeClr val="accent1"/>
                </a:solidFill>
              </a:rPr>
              <a:t>OBJETIVOS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141563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Desarollar</a:t>
            </a:r>
            <a:r>
              <a:rPr lang="en-US" dirty="0"/>
              <a:t> un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predictivo</a:t>
            </a:r>
            <a:r>
              <a:rPr lang="en-US" dirty="0"/>
              <a:t> 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cual</a:t>
            </a:r>
            <a:r>
              <a:rPr lang="en-US" dirty="0"/>
              <a:t> sea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predecir</a:t>
            </a:r>
            <a:r>
              <a:rPr lang="en-US" dirty="0"/>
              <a:t> </a:t>
            </a:r>
            <a:r>
              <a:rPr lang="en-US" dirty="0" err="1"/>
              <a:t>precios</a:t>
            </a:r>
            <a:r>
              <a:rPr lang="en-US" dirty="0"/>
              <a:t> de </a:t>
            </a:r>
            <a:r>
              <a:rPr lang="en-US" dirty="0" err="1"/>
              <a:t>viviendas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ciudad de Sao Paulo.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Recopilacion de Datos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Analisis Exploratorio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Desarrollo de los Modelos</a:t>
            </a:r>
          </a:p>
          <a:p>
            <a:r>
              <a:rPr lang="es-ES" dirty="0"/>
              <a:t>Aplicación de Validación Cruzada</a:t>
            </a: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Evaluacion de los Modelos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dirty="0"/>
              <a:t>JUSTIFICACIÓN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487749" y="2023350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dirty="0"/>
              <a:t>TEÓRICA</a:t>
            </a:r>
            <a:endParaRPr dirty="0"/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487749" y="2727704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dirty="0"/>
              <a:t>Gran variedad de avances en ML y herramientas capaces de analizar grandes conjuntos de datos.</a:t>
            </a:r>
            <a:endParaRPr dirty="0"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3174486" y="2023350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ECONÓMICA</a:t>
            </a:r>
            <a:endParaRPr dirty="0"/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3174486" y="272565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Decisiones financieras acertadas debido a una buena predicion en la estimacion de precios generando ahorros significativos</a:t>
            </a:r>
            <a:endParaRPr dirty="0"/>
          </a:p>
        </p:txBody>
      </p:sp>
      <p:cxnSp>
        <p:nvCxnSpPr>
          <p:cNvPr id="227" name="Google Shape;227;p45"/>
          <p:cNvCxnSpPr>
            <a:cxnSpLocks/>
          </p:cNvCxnSpPr>
          <p:nvPr/>
        </p:nvCxnSpPr>
        <p:spPr>
          <a:xfrm>
            <a:off x="1546899" y="2644273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>
            <a:cxnSpLocks/>
          </p:cNvCxnSpPr>
          <p:nvPr/>
        </p:nvCxnSpPr>
        <p:spPr>
          <a:xfrm>
            <a:off x="4266291" y="2644273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23;p45">
            <a:extLst>
              <a:ext uri="{FF2B5EF4-FFF2-40B4-BE49-F238E27FC236}">
                <a16:creationId xmlns:a16="http://schemas.microsoft.com/office/drawing/2014/main" id="{E5DA7ADB-9637-E033-CB3B-9864DB98DF8C}"/>
              </a:ext>
            </a:extLst>
          </p:cNvPr>
          <p:cNvSpPr txBox="1">
            <a:spLocks/>
          </p:cNvSpPr>
          <p:nvPr/>
        </p:nvSpPr>
        <p:spPr>
          <a:xfrm>
            <a:off x="5843401" y="2023350"/>
            <a:ext cx="2716306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dirty="0"/>
              <a:t>SOCIAL</a:t>
            </a:r>
          </a:p>
        </p:txBody>
      </p:sp>
      <p:sp>
        <p:nvSpPr>
          <p:cNvPr id="3" name="Google Shape;224;p45">
            <a:extLst>
              <a:ext uri="{FF2B5EF4-FFF2-40B4-BE49-F238E27FC236}">
                <a16:creationId xmlns:a16="http://schemas.microsoft.com/office/drawing/2014/main" id="{8144B2C9-0951-187F-2984-F1703F20BA26}"/>
              </a:ext>
            </a:extLst>
          </p:cNvPr>
          <p:cNvSpPr txBox="1">
            <a:spLocks/>
          </p:cNvSpPr>
          <p:nvPr/>
        </p:nvSpPr>
        <p:spPr>
          <a:xfrm>
            <a:off x="5843401" y="2725655"/>
            <a:ext cx="2716306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 err="1"/>
              <a:t>Proporcionan</a:t>
            </a:r>
            <a:r>
              <a:rPr lang="en-US" dirty="0"/>
              <a:t> </a:t>
            </a:r>
            <a:r>
              <a:rPr lang="en-US" dirty="0" err="1"/>
              <a:t>estabilidad</a:t>
            </a:r>
            <a:r>
              <a:rPr lang="en-US" dirty="0"/>
              <a:t> y </a:t>
            </a:r>
            <a:r>
              <a:rPr lang="en-US" dirty="0" err="1"/>
              <a:t>transparencia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mercado </a:t>
            </a:r>
            <a:r>
              <a:rPr lang="en-US" dirty="0" err="1"/>
              <a:t>inmobiliario</a:t>
            </a:r>
            <a:r>
              <a:rPr lang="en-US" dirty="0"/>
              <a:t>, </a:t>
            </a:r>
            <a:r>
              <a:rPr lang="en-US" dirty="0" err="1"/>
              <a:t>reduciendo</a:t>
            </a:r>
            <a:r>
              <a:rPr lang="en-US" dirty="0"/>
              <a:t> la </a:t>
            </a:r>
            <a:r>
              <a:rPr lang="en-US" dirty="0" err="1"/>
              <a:t>especulacion</a:t>
            </a:r>
            <a:r>
              <a:rPr lang="en-US" dirty="0"/>
              <a:t> </a:t>
            </a:r>
            <a:r>
              <a:rPr lang="en-US" dirty="0" err="1"/>
              <a:t>descontrolada</a:t>
            </a:r>
            <a:r>
              <a:rPr lang="en-US" dirty="0"/>
              <a:t> de </a:t>
            </a:r>
            <a:r>
              <a:rPr lang="en-US" dirty="0" err="1"/>
              <a:t>precios</a:t>
            </a:r>
            <a:endParaRPr lang="en-US" dirty="0"/>
          </a:p>
        </p:txBody>
      </p:sp>
      <p:cxnSp>
        <p:nvCxnSpPr>
          <p:cNvPr id="4" name="Google Shape;227;p45">
            <a:extLst>
              <a:ext uri="{FF2B5EF4-FFF2-40B4-BE49-F238E27FC236}">
                <a16:creationId xmlns:a16="http://schemas.microsoft.com/office/drawing/2014/main" id="{06452051-5402-6FD0-8D64-076182B47198}"/>
              </a:ext>
            </a:extLst>
          </p:cNvPr>
          <p:cNvCxnSpPr>
            <a:cxnSpLocks/>
          </p:cNvCxnSpPr>
          <p:nvPr/>
        </p:nvCxnSpPr>
        <p:spPr>
          <a:xfrm>
            <a:off x="7073445" y="2644273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71149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dirty="0"/>
              <a:t>MODELOS PREDICTIVOS</a:t>
            </a:r>
            <a:endParaRPr dirty="0"/>
          </a:p>
        </p:txBody>
      </p:sp>
      <p:sp>
        <p:nvSpPr>
          <p:cNvPr id="2004" name="Google Shape;2004;p58"/>
          <p:cNvSpPr txBox="1">
            <a:spLocks noGrp="1"/>
          </p:cNvSpPr>
          <p:nvPr>
            <p:ph type="title" idx="2"/>
          </p:nvPr>
        </p:nvSpPr>
        <p:spPr>
          <a:xfrm>
            <a:off x="898386" y="2712989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GRADIENT BOOST</a:t>
            </a:r>
            <a:endParaRPr dirty="0"/>
          </a:p>
        </p:txBody>
      </p:sp>
      <p:sp>
        <p:nvSpPr>
          <p:cNvPr id="2005" name="Google Shape;2005;p58"/>
          <p:cNvSpPr txBox="1">
            <a:spLocks noGrp="1"/>
          </p:cNvSpPr>
          <p:nvPr>
            <p:ph type="subTitle" idx="1"/>
          </p:nvPr>
        </p:nvSpPr>
        <p:spPr>
          <a:xfrm>
            <a:off x="898389" y="3219204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dirty="0"/>
              <a:t>Combina arboles de decisión para formar modelos predictivos</a:t>
            </a:r>
            <a:endParaRPr dirty="0"/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3"/>
          </p:nvPr>
        </p:nvSpPr>
        <p:spPr>
          <a:xfrm>
            <a:off x="2790261" y="2987189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US" dirty="0"/>
            </a:br>
            <a:r>
              <a:rPr lang="es-US" dirty="0"/>
              <a:t>K-NEAREST</a:t>
            </a:r>
            <a:br>
              <a:rPr lang="es-US" dirty="0"/>
            </a:br>
            <a:r>
              <a:rPr lang="es-US" dirty="0"/>
              <a:t>NEIGHBOR</a:t>
            </a:r>
            <a:br>
              <a:rPr lang="es-US" dirty="0"/>
            </a:br>
            <a:endParaRPr lang="es-US" dirty="0"/>
          </a:p>
        </p:txBody>
      </p:sp>
      <p:sp>
        <p:nvSpPr>
          <p:cNvPr id="2007" name="Google Shape;2007;p58"/>
          <p:cNvSpPr txBox="1">
            <a:spLocks noGrp="1"/>
          </p:cNvSpPr>
          <p:nvPr>
            <p:ph type="subTitle" idx="4"/>
          </p:nvPr>
        </p:nvSpPr>
        <p:spPr>
          <a:xfrm>
            <a:off x="2790264" y="3219204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dirty="0"/>
              <a:t>Agrupamiento y predicción basado en los K vecinos mas cercanos</a:t>
            </a:r>
            <a:endParaRPr dirty="0"/>
          </a:p>
        </p:txBody>
      </p:sp>
      <p:sp>
        <p:nvSpPr>
          <p:cNvPr id="2008" name="Google Shape;2008;p58"/>
          <p:cNvSpPr txBox="1">
            <a:spLocks noGrp="1"/>
          </p:cNvSpPr>
          <p:nvPr>
            <p:ph type="title" idx="5"/>
          </p:nvPr>
        </p:nvSpPr>
        <p:spPr>
          <a:xfrm>
            <a:off x="4682136" y="2712989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RANDOM</a:t>
            </a:r>
            <a:br>
              <a:rPr lang="en" dirty="0"/>
            </a:br>
            <a:r>
              <a:rPr lang="en" dirty="0"/>
              <a:t>FOREST</a:t>
            </a:r>
            <a:endParaRPr dirty="0"/>
          </a:p>
        </p:txBody>
      </p:sp>
      <p:sp>
        <p:nvSpPr>
          <p:cNvPr id="2009" name="Google Shape;2009;p58"/>
          <p:cNvSpPr txBox="1">
            <a:spLocks noGrp="1"/>
          </p:cNvSpPr>
          <p:nvPr>
            <p:ph type="subTitle" idx="6"/>
          </p:nvPr>
        </p:nvSpPr>
        <p:spPr>
          <a:xfrm>
            <a:off x="4682139" y="3219204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dirty="0"/>
              <a:t>Combinación de múltiples arboles de </a:t>
            </a:r>
            <a:r>
              <a:rPr lang="es-US" dirty="0" err="1"/>
              <a:t>desicion</a:t>
            </a:r>
            <a:endParaRPr dirty="0"/>
          </a:p>
        </p:txBody>
      </p:sp>
      <p:sp>
        <p:nvSpPr>
          <p:cNvPr id="2010" name="Google Shape;2010;p58"/>
          <p:cNvSpPr txBox="1">
            <a:spLocks noGrp="1"/>
          </p:cNvSpPr>
          <p:nvPr>
            <p:ph type="title" idx="7"/>
          </p:nvPr>
        </p:nvSpPr>
        <p:spPr>
          <a:xfrm>
            <a:off x="6513757" y="2712989"/>
            <a:ext cx="1786219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dirty="0"/>
              <a:t>LINEAR</a:t>
            </a:r>
            <a:br>
              <a:rPr lang="es-US" dirty="0"/>
            </a:br>
            <a:r>
              <a:rPr lang="es-US" dirty="0"/>
              <a:t>REGRESSION</a:t>
            </a:r>
            <a:endParaRPr dirty="0"/>
          </a:p>
        </p:txBody>
      </p:sp>
      <p:sp>
        <p:nvSpPr>
          <p:cNvPr id="2011" name="Google Shape;2011;p58"/>
          <p:cNvSpPr txBox="1">
            <a:spLocks noGrp="1"/>
          </p:cNvSpPr>
          <p:nvPr>
            <p:ph type="subTitle" idx="8"/>
          </p:nvPr>
        </p:nvSpPr>
        <p:spPr>
          <a:xfrm>
            <a:off x="6574014" y="3219204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dirty="0"/>
              <a:t>Ajuste de modelos lineales entre variables dependientes o independientes</a:t>
            </a:r>
            <a:endParaRPr dirty="0"/>
          </a:p>
        </p:txBody>
      </p:sp>
      <p:sp>
        <p:nvSpPr>
          <p:cNvPr id="2012" name="Google Shape;2012;p58"/>
          <p:cNvSpPr/>
          <p:nvPr/>
        </p:nvSpPr>
        <p:spPr>
          <a:xfrm>
            <a:off x="1297975" y="1696789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3" name="Google Shape;2013;p58"/>
          <p:cNvSpPr/>
          <p:nvPr/>
        </p:nvSpPr>
        <p:spPr>
          <a:xfrm>
            <a:off x="3139262" y="1699476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4" name="Google Shape;2014;p58"/>
          <p:cNvSpPr/>
          <p:nvPr/>
        </p:nvSpPr>
        <p:spPr>
          <a:xfrm>
            <a:off x="6973625" y="1696789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5" name="Google Shape;2015;p58"/>
          <p:cNvSpPr/>
          <p:nvPr/>
        </p:nvSpPr>
        <p:spPr>
          <a:xfrm>
            <a:off x="5081738" y="1696789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016" name="Google Shape;2016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" name="Google Shape;252;p46">
            <a:extLst>
              <a:ext uri="{FF2B5EF4-FFF2-40B4-BE49-F238E27FC236}">
                <a16:creationId xmlns:a16="http://schemas.microsoft.com/office/drawing/2014/main" id="{BDE11902-6B2A-C812-EF8C-BE0C3A3E5C07}"/>
              </a:ext>
            </a:extLst>
          </p:cNvPr>
          <p:cNvGrpSpPr/>
          <p:nvPr/>
        </p:nvGrpSpPr>
        <p:grpSpPr>
          <a:xfrm>
            <a:off x="5296599" y="1940349"/>
            <a:ext cx="442673" cy="426992"/>
            <a:chOff x="1284212" y="1963766"/>
            <a:chExt cx="379489" cy="366046"/>
          </a:xfrm>
        </p:grpSpPr>
        <p:sp>
          <p:nvSpPr>
            <p:cNvPr id="3" name="Google Shape;253;p46">
              <a:extLst>
                <a:ext uri="{FF2B5EF4-FFF2-40B4-BE49-F238E27FC236}">
                  <a16:creationId xmlns:a16="http://schemas.microsoft.com/office/drawing/2014/main" id="{2E1EF2C3-E09F-99DB-E327-D691ACAA4A50}"/>
                </a:ext>
              </a:extLst>
            </p:cNvPr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54;p46">
              <a:extLst>
                <a:ext uri="{FF2B5EF4-FFF2-40B4-BE49-F238E27FC236}">
                  <a16:creationId xmlns:a16="http://schemas.microsoft.com/office/drawing/2014/main" id="{EDB0B2B0-6DAE-763C-3ECA-C677B436A91E}"/>
                </a:ext>
              </a:extLst>
            </p:cNvPr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3296;p83">
            <a:extLst>
              <a:ext uri="{FF2B5EF4-FFF2-40B4-BE49-F238E27FC236}">
                <a16:creationId xmlns:a16="http://schemas.microsoft.com/office/drawing/2014/main" id="{83B3FE22-6075-5F5B-0642-8D7098B1589B}"/>
              </a:ext>
            </a:extLst>
          </p:cNvPr>
          <p:cNvGrpSpPr/>
          <p:nvPr/>
        </p:nvGrpSpPr>
        <p:grpSpPr>
          <a:xfrm>
            <a:off x="3439741" y="1964484"/>
            <a:ext cx="306759" cy="351445"/>
            <a:chOff x="859262" y="3353920"/>
            <a:chExt cx="306759" cy="351445"/>
          </a:xfrm>
          <a:solidFill>
            <a:schemeClr val="accent6"/>
          </a:solidFill>
        </p:grpSpPr>
        <p:sp>
          <p:nvSpPr>
            <p:cNvPr id="6" name="Google Shape;13297;p83">
              <a:extLst>
                <a:ext uri="{FF2B5EF4-FFF2-40B4-BE49-F238E27FC236}">
                  <a16:creationId xmlns:a16="http://schemas.microsoft.com/office/drawing/2014/main" id="{EBE1F253-9F26-8A2D-17D1-8734473786CA}"/>
                </a:ext>
              </a:extLst>
            </p:cNvPr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2"/>
                </a:solidFill>
              </a:endParaRPr>
            </a:p>
          </p:txBody>
        </p:sp>
        <p:sp>
          <p:nvSpPr>
            <p:cNvPr id="7" name="Google Shape;13298;p83">
              <a:extLst>
                <a:ext uri="{FF2B5EF4-FFF2-40B4-BE49-F238E27FC236}">
                  <a16:creationId xmlns:a16="http://schemas.microsoft.com/office/drawing/2014/main" id="{6A0682B3-0021-44ED-7631-5822A1C103CD}"/>
                </a:ext>
              </a:extLst>
            </p:cNvPr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8" name="Google Shape;13299;p83">
              <a:extLst>
                <a:ext uri="{FF2B5EF4-FFF2-40B4-BE49-F238E27FC236}">
                  <a16:creationId xmlns:a16="http://schemas.microsoft.com/office/drawing/2014/main" id="{AE876DD6-0A2F-BC3E-128E-CCFC3E4C04D1}"/>
                </a:ext>
              </a:extLst>
            </p:cNvPr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2"/>
                </a:solidFill>
              </a:endParaRPr>
            </a:p>
          </p:txBody>
        </p:sp>
        <p:sp>
          <p:nvSpPr>
            <p:cNvPr id="9" name="Google Shape;13300;p83">
              <a:extLst>
                <a:ext uri="{FF2B5EF4-FFF2-40B4-BE49-F238E27FC236}">
                  <a16:creationId xmlns:a16="http://schemas.microsoft.com/office/drawing/2014/main" id="{29095529-E138-B503-8CD0-397143859D35}"/>
                </a:ext>
              </a:extLst>
            </p:cNvPr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0" name="Google Shape;13301;p83">
              <a:extLst>
                <a:ext uri="{FF2B5EF4-FFF2-40B4-BE49-F238E27FC236}">
                  <a16:creationId xmlns:a16="http://schemas.microsoft.com/office/drawing/2014/main" id="{080C8FC0-3340-BE73-7F9D-C689182404B3}"/>
                </a:ext>
              </a:extLst>
            </p:cNvPr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  <p:grpSp>
        <p:nvGrpSpPr>
          <p:cNvPr id="11" name="Google Shape;11924;p81">
            <a:extLst>
              <a:ext uri="{FF2B5EF4-FFF2-40B4-BE49-F238E27FC236}">
                <a16:creationId xmlns:a16="http://schemas.microsoft.com/office/drawing/2014/main" id="{7BAE22CE-F818-0384-7392-40A6DA3FEEFC}"/>
              </a:ext>
            </a:extLst>
          </p:cNvPr>
          <p:cNvGrpSpPr/>
          <p:nvPr/>
        </p:nvGrpSpPr>
        <p:grpSpPr>
          <a:xfrm>
            <a:off x="1498198" y="1996220"/>
            <a:ext cx="426329" cy="332375"/>
            <a:chOff x="2611458" y="3816374"/>
            <a:chExt cx="426329" cy="332375"/>
          </a:xfrm>
          <a:solidFill>
            <a:schemeClr val="accent6"/>
          </a:solidFill>
        </p:grpSpPr>
        <p:sp>
          <p:nvSpPr>
            <p:cNvPr id="12" name="Google Shape;11925;p81">
              <a:extLst>
                <a:ext uri="{FF2B5EF4-FFF2-40B4-BE49-F238E27FC236}">
                  <a16:creationId xmlns:a16="http://schemas.microsoft.com/office/drawing/2014/main" id="{C7378800-2845-7156-B865-D62D68BC8256}"/>
                </a:ext>
              </a:extLst>
            </p:cNvPr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926;p81">
              <a:extLst>
                <a:ext uri="{FF2B5EF4-FFF2-40B4-BE49-F238E27FC236}">
                  <a16:creationId xmlns:a16="http://schemas.microsoft.com/office/drawing/2014/main" id="{2BB27C4A-400A-7634-7797-B01125C1F391}"/>
                </a:ext>
              </a:extLst>
            </p:cNvPr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927;p81">
              <a:extLst>
                <a:ext uri="{FF2B5EF4-FFF2-40B4-BE49-F238E27FC236}">
                  <a16:creationId xmlns:a16="http://schemas.microsoft.com/office/drawing/2014/main" id="{234393E3-96EF-DD02-C2CF-9FC9BAAC335C}"/>
                </a:ext>
              </a:extLst>
            </p:cNvPr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928;p81">
              <a:extLst>
                <a:ext uri="{FF2B5EF4-FFF2-40B4-BE49-F238E27FC236}">
                  <a16:creationId xmlns:a16="http://schemas.microsoft.com/office/drawing/2014/main" id="{51503089-6FEF-4755-39DB-B675240D7000}"/>
                </a:ext>
              </a:extLst>
            </p:cNvPr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1929;p81">
              <a:extLst>
                <a:ext uri="{FF2B5EF4-FFF2-40B4-BE49-F238E27FC236}">
                  <a16:creationId xmlns:a16="http://schemas.microsoft.com/office/drawing/2014/main" id="{2F347275-4E64-A2C7-4C83-803947D462B7}"/>
                </a:ext>
              </a:extLst>
            </p:cNvPr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930;p81">
              <a:extLst>
                <a:ext uri="{FF2B5EF4-FFF2-40B4-BE49-F238E27FC236}">
                  <a16:creationId xmlns:a16="http://schemas.microsoft.com/office/drawing/2014/main" id="{A36C6F72-4A60-964E-9E43-527E6E326F3A}"/>
                </a:ext>
              </a:extLst>
            </p:cNvPr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31;p81">
              <a:extLst>
                <a:ext uri="{FF2B5EF4-FFF2-40B4-BE49-F238E27FC236}">
                  <a16:creationId xmlns:a16="http://schemas.microsoft.com/office/drawing/2014/main" id="{3C388910-F973-188B-76AD-E0522C309917}"/>
                </a:ext>
              </a:extLst>
            </p:cNvPr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932;p81">
              <a:extLst>
                <a:ext uri="{FF2B5EF4-FFF2-40B4-BE49-F238E27FC236}">
                  <a16:creationId xmlns:a16="http://schemas.microsoft.com/office/drawing/2014/main" id="{7F587948-3E9A-7930-6F59-30E6D3CCC0B3}"/>
                </a:ext>
              </a:extLst>
            </p:cNvPr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933;p81">
              <a:extLst>
                <a:ext uri="{FF2B5EF4-FFF2-40B4-BE49-F238E27FC236}">
                  <a16:creationId xmlns:a16="http://schemas.microsoft.com/office/drawing/2014/main" id="{6649D93E-893C-042D-C832-8955CD70247F}"/>
                </a:ext>
              </a:extLst>
            </p:cNvPr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934;p81">
              <a:extLst>
                <a:ext uri="{FF2B5EF4-FFF2-40B4-BE49-F238E27FC236}">
                  <a16:creationId xmlns:a16="http://schemas.microsoft.com/office/drawing/2014/main" id="{EEEF901E-46A6-2CBE-7CA9-B68C999166D4}"/>
                </a:ext>
              </a:extLst>
            </p:cNvPr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021;p58">
            <a:extLst>
              <a:ext uri="{FF2B5EF4-FFF2-40B4-BE49-F238E27FC236}">
                <a16:creationId xmlns:a16="http://schemas.microsoft.com/office/drawing/2014/main" id="{20041400-4CD1-5BDA-67D4-97677CAD2A67}"/>
              </a:ext>
            </a:extLst>
          </p:cNvPr>
          <p:cNvGrpSpPr/>
          <p:nvPr/>
        </p:nvGrpSpPr>
        <p:grpSpPr>
          <a:xfrm>
            <a:off x="7185772" y="1889042"/>
            <a:ext cx="448077" cy="447242"/>
            <a:chOff x="1421638" y="4125629"/>
            <a:chExt cx="374709" cy="374010"/>
          </a:xfrm>
        </p:grpSpPr>
        <p:sp>
          <p:nvSpPr>
            <p:cNvPr id="23" name="Google Shape;2022;p58">
              <a:extLst>
                <a:ext uri="{FF2B5EF4-FFF2-40B4-BE49-F238E27FC236}">
                  <a16:creationId xmlns:a16="http://schemas.microsoft.com/office/drawing/2014/main" id="{0A517687-4B6D-07A9-73EC-69B7D2CD2F69}"/>
                </a:ext>
              </a:extLst>
            </p:cNvPr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23;p58">
              <a:extLst>
                <a:ext uri="{FF2B5EF4-FFF2-40B4-BE49-F238E27FC236}">
                  <a16:creationId xmlns:a16="http://schemas.microsoft.com/office/drawing/2014/main" id="{8F03663D-A84E-D671-4D9D-B52592F3A970}"/>
                </a:ext>
              </a:extLst>
            </p:cNvPr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" name="Google Shape;215;p44">
            <a:extLst>
              <a:ext uri="{FF2B5EF4-FFF2-40B4-BE49-F238E27FC236}">
                <a16:creationId xmlns:a16="http://schemas.microsoft.com/office/drawing/2014/main" id="{646CCF66-3E09-E574-E2E6-B15C68B67D22}"/>
              </a:ext>
            </a:extLst>
          </p:cNvPr>
          <p:cNvSpPr txBox="1">
            <a:spLocks/>
          </p:cNvSpPr>
          <p:nvPr/>
        </p:nvSpPr>
        <p:spPr>
          <a:xfrm>
            <a:off x="966541" y="937397"/>
            <a:ext cx="49464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s-US" dirty="0"/>
              <a:t>Técnicas estadísticas para poder predecir eventos futuros basados en información y datos históricos </a:t>
            </a:r>
            <a:endParaRPr lang="es-MX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MERCADO INMOBILIARIO EN BRASIL</a:t>
            </a:r>
            <a:endParaRPr dirty="0"/>
          </a:p>
        </p:txBody>
      </p:sp>
      <p:sp>
        <p:nvSpPr>
          <p:cNvPr id="1976" name="Google Shape;1976;p55"/>
          <p:cNvSpPr txBox="1">
            <a:spLocks noGrp="1"/>
          </p:cNvSpPr>
          <p:nvPr>
            <p:ph type="body" idx="4294967295"/>
          </p:nvPr>
        </p:nvSpPr>
        <p:spPr>
          <a:xfrm>
            <a:off x="5788958" y="1660712"/>
            <a:ext cx="3072653" cy="1038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1600"/>
              </a:spcAft>
            </a:pPr>
            <a:r>
              <a:rPr lang="es-US" sz="1200" dirty="0">
                <a:solidFill>
                  <a:schemeClr val="lt1"/>
                </a:solidFill>
              </a:rPr>
              <a:t>En Brasil hubo un gran aumento en las ventas de inmuebles.</a:t>
            </a:r>
          </a:p>
          <a:p>
            <a:pPr marL="171450" indent="-171450">
              <a:spcAft>
                <a:spcPts val="1600"/>
              </a:spcAft>
            </a:pPr>
            <a:r>
              <a:rPr lang="es-US" sz="1200" dirty="0">
                <a:solidFill>
                  <a:schemeClr val="lt1"/>
                </a:solidFill>
              </a:rPr>
              <a:t>Gran oferta y demanda en el sector inmobiliario.</a:t>
            </a:r>
          </a:p>
          <a:p>
            <a:pPr marL="171450" indent="-171450">
              <a:spcAft>
                <a:spcPts val="1600"/>
              </a:spcAft>
            </a:pPr>
            <a:r>
              <a:rPr lang="es-US" sz="1200" dirty="0">
                <a:solidFill>
                  <a:schemeClr val="lt1"/>
                </a:solidFill>
              </a:rPr>
              <a:t>Precios que varían y dependen de distintos factores, los cuales cambian constantemente.</a:t>
            </a:r>
          </a:p>
          <a:p>
            <a:pPr marL="171450" indent="-171450">
              <a:spcAft>
                <a:spcPts val="1600"/>
              </a:spcAft>
            </a:pPr>
            <a:endParaRPr lang="es-MX" sz="1200" dirty="0">
              <a:solidFill>
                <a:schemeClr val="lt1"/>
              </a:solidFill>
            </a:endParaRPr>
          </a:p>
        </p:txBody>
      </p:sp>
      <p:cxnSp>
        <p:nvCxnSpPr>
          <p:cNvPr id="1980" name="Google Shape;1980;p5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2920EE81-1412-B35B-8184-183D46B53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7"/>
          <a:stretch/>
        </p:blipFill>
        <p:spPr bwMode="auto">
          <a:xfrm>
            <a:off x="600466" y="1660712"/>
            <a:ext cx="5020804" cy="291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976;p55">
            <a:extLst>
              <a:ext uri="{FF2B5EF4-FFF2-40B4-BE49-F238E27FC236}">
                <a16:creationId xmlns:a16="http://schemas.microsoft.com/office/drawing/2014/main" id="{87D5209A-E931-B040-6755-578ED0E584D1}"/>
              </a:ext>
            </a:extLst>
          </p:cNvPr>
          <p:cNvSpPr txBox="1">
            <a:spLocks/>
          </p:cNvSpPr>
          <p:nvPr/>
        </p:nvSpPr>
        <p:spPr>
          <a:xfrm>
            <a:off x="741679" y="4573225"/>
            <a:ext cx="5779952" cy="103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s-MX" sz="900" dirty="0">
                <a:solidFill>
                  <a:schemeClr val="lt1"/>
                </a:solidFill>
              </a:rPr>
              <a:t>Cantidad viviendas en venta  desde el primer trimestre del 2020 al primer trimestre del 2021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227169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accent1"/>
                </a:solidFill>
              </a:rPr>
              <a:t>INFORMACIÓN DEL DATASET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159" name="Google Shape;159;p1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013" y="1417427"/>
            <a:ext cx="6823974" cy="254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PRIMERA ANÁLISIS DEL DATASET</a:t>
            </a:r>
            <a:endParaRPr dirty="0"/>
          </a:p>
        </p:txBody>
      </p:sp>
      <p:sp>
        <p:nvSpPr>
          <p:cNvPr id="166" name="Google Shape;166;p19"/>
          <p:cNvSpPr txBox="1">
            <a:spLocks noGrp="1"/>
          </p:cNvSpPr>
          <p:nvPr>
            <p:ph type="body" idx="1"/>
          </p:nvPr>
        </p:nvSpPr>
        <p:spPr>
          <a:xfrm>
            <a:off x="938500" y="1589137"/>
            <a:ext cx="3651900" cy="30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Mediante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exploración</a:t>
            </a:r>
            <a:r>
              <a:rPr lang="en-US" dirty="0"/>
              <a:t> del dataset </a:t>
            </a:r>
            <a:r>
              <a:rPr lang="en-US" dirty="0" err="1"/>
              <a:t>observamos</a:t>
            </a:r>
            <a:r>
              <a:rPr lang="en-US" dirty="0"/>
              <a:t> que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columnas</a:t>
            </a:r>
            <a:r>
              <a:rPr lang="en-US" dirty="0"/>
              <a:t> </a:t>
            </a:r>
            <a:r>
              <a:rPr lang="en-US" dirty="0" err="1"/>
              <a:t>cuentan</a:t>
            </a:r>
            <a:r>
              <a:rPr lang="en-US" dirty="0"/>
              <a:t> con </a:t>
            </a:r>
            <a:r>
              <a:rPr lang="en-US" dirty="0" err="1"/>
              <a:t>problemas</a:t>
            </a:r>
            <a:r>
              <a:rPr lang="en-US" dirty="0"/>
              <a:t> de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/>
              <a:t>Igualmente</a:t>
            </a:r>
            <a:r>
              <a:rPr lang="en-US" dirty="0"/>
              <a:t> </a:t>
            </a:r>
            <a:r>
              <a:rPr lang="en-US" dirty="0" err="1"/>
              <a:t>observamos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de </a:t>
            </a:r>
            <a:r>
              <a:rPr lang="en-US" dirty="0" err="1"/>
              <a:t>resonancia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columnas</a:t>
            </a:r>
            <a:endParaRPr dirty="0"/>
          </a:p>
        </p:txBody>
      </p:sp>
      <p:pic>
        <p:nvPicPr>
          <p:cNvPr id="167" name="Google Shape;16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364" y="1411087"/>
            <a:ext cx="2505750" cy="15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739" y="3041787"/>
            <a:ext cx="3473373" cy="164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159;p18">
            <a:extLst>
              <a:ext uri="{FF2B5EF4-FFF2-40B4-BE49-F238E27FC236}">
                <a16:creationId xmlns:a16="http://schemas.microsoft.com/office/drawing/2014/main" id="{FF3D8C32-1865-B758-2A5A-4178145F588A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681</Words>
  <Application>Microsoft Office PowerPoint</Application>
  <PresentationFormat>Presentación en pantalla (16:9)</PresentationFormat>
  <Paragraphs>88</Paragraphs>
  <Slides>15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Montserrat ExtraBold</vt:lpstr>
      <vt:lpstr>Montserrat</vt:lpstr>
      <vt:lpstr>Arial</vt:lpstr>
      <vt:lpstr>Söhne</vt:lpstr>
      <vt:lpstr>Montserrat ExtraLight</vt:lpstr>
      <vt:lpstr>Futuristic Background by Slidesgo</vt:lpstr>
      <vt:lpstr>HOMEFORECAST AI SISTEMA DE PREDICCIÓN DE PRECIO DE VIVIENDAS</vt:lpstr>
      <vt:lpstr>01</vt:lpstr>
      <vt:lpstr>¿Es posible usar un modelo predictivo para estimar precios de viviendas de manera precisa y confiable?</vt:lpstr>
      <vt:lpstr>OBJETIVOS</vt:lpstr>
      <vt:lpstr>JUSTIFICACIÓN</vt:lpstr>
      <vt:lpstr>MODELOS PREDICTIVOS</vt:lpstr>
      <vt:lpstr>MERCADO INMOBILIARIO EN BRASIL</vt:lpstr>
      <vt:lpstr>INFORMACIÓN DEL DATASET</vt:lpstr>
      <vt:lpstr>PRIMERA ANÁLISIS DEL DATASET</vt:lpstr>
      <vt:lpstr>DATASET LIMPIO</vt:lpstr>
      <vt:lpstr>APLICACIÓN DE LA VALIDACIÓN CRUZADA K-FOLD</vt:lpstr>
      <vt:lpstr>1</vt:lpstr>
      <vt:lpstr>COMPARACIÓN DE NUESTROS MODELOS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Prediccion de precios de viviendas</dc:title>
  <cp:lastModifiedBy>Jaider Alejandro Pinto Desktop</cp:lastModifiedBy>
  <cp:revision>4</cp:revision>
  <dcterms:modified xsi:type="dcterms:W3CDTF">2023-12-05T05:44:42Z</dcterms:modified>
</cp:coreProperties>
</file>